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6"/>
  </p:notesMasterIdLst>
  <p:sldIdLst>
    <p:sldId id="257" r:id="rId3"/>
    <p:sldId id="372" r:id="rId4"/>
    <p:sldId id="373" r:id="rId5"/>
    <p:sldId id="350" r:id="rId6"/>
    <p:sldId id="351" r:id="rId7"/>
    <p:sldId id="354" r:id="rId8"/>
    <p:sldId id="355" r:id="rId9"/>
    <p:sldId id="356" r:id="rId10"/>
    <p:sldId id="363" r:id="rId11"/>
    <p:sldId id="357" r:id="rId12"/>
    <p:sldId id="364" r:id="rId13"/>
    <p:sldId id="362" r:id="rId14"/>
    <p:sldId id="367" r:id="rId15"/>
    <p:sldId id="366" r:id="rId16"/>
    <p:sldId id="365" r:id="rId17"/>
    <p:sldId id="368" r:id="rId18"/>
    <p:sldId id="358" r:id="rId19"/>
    <p:sldId id="359" r:id="rId20"/>
    <p:sldId id="361" r:id="rId21"/>
    <p:sldId id="369" r:id="rId22"/>
    <p:sldId id="370" r:id="rId23"/>
    <p:sldId id="371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561" autoAdjust="0"/>
  </p:normalViewPr>
  <p:slideViewPr>
    <p:cSldViewPr snapToGrid="0">
      <p:cViewPr varScale="1">
        <p:scale>
          <a:sx n="125" d="100"/>
          <a:sy n="125" d="100"/>
        </p:scale>
        <p:origin x="3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4D714-2D3A-43F0-BDBA-6B44F9CAEB48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9D09F-26EB-40D3-937A-E34A3355F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4172-A3EB-6171-0636-E75738B2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006DD-EBF6-2C10-A514-4400CCF6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08757-5205-6BC9-86FD-37CC7C587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92D50-F7EF-02B3-0448-28FF9FEDC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0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9A699-58BE-5BC6-EB16-04CD0881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02A09-D7E4-99C4-D7E1-F9A1D8E69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E3D82-0449-D089-6288-5B6F2F597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126BA-2C75-9DF9-E990-876239EEA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8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https://www.universitywafer.com/how-to-make-computer-chip-silicon.html?srsltid=AfmBOoqS-vpi2U_SPR980O8P1PThDcyRfCaJ77uk1PyzR3hZBXkaCcmF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https://cdn.mos.cms.futurecdn.net/fc399akkkYrbDG6nSBPNKB-1200-80.jpg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1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https://sco.wikipedia.org/wiki/File:Nvidia_logo.svg</a:t>
            </a:r>
          </a:p>
          <a:p>
            <a:r>
              <a:rPr lang="en-US" dirty="0"/>
              <a:t>https://en.wikipedia.org/wiki/TSMC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9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98E-9586-053D-38A3-6C27E5F9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C84C1-858B-D82F-35FD-A1195827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22D04-2B5A-5941-A5CC-34F24F95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D15F7-DCFA-5582-1069-C9FD76C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458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DAA3C-1D73-62B8-3CD2-FFF5B31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7B449-A3EF-90BE-2BC5-89F93FD8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ABE2-9EE8-D7E4-6578-14DE095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77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88FE-64AB-7071-F159-3112258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DD2A-AFCC-87D3-6DA4-1466130C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58C26-2701-AF20-3EB1-DDB4995D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1CBF-34F4-9511-99CE-F47F10E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2E86-0ED3-A072-770A-FB1F25C5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60BA3-FA5F-6517-1048-3C4779D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388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1BCE-1755-5BF3-EF8A-6ADA3854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F6EF1-DEEE-E323-4B57-248A7E7A4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5327-C2A2-6195-B80B-BE5CB5FC2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135CB-1924-98F0-B132-D3B0B011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CCCF9-CC60-E21E-18FA-CCF3013E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122DA-224B-AE43-4427-1475AD4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44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12C-2FEC-4315-C272-FC9E06B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DF909-6602-D2FD-078A-C8BCE62B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F84A-1A3A-DDC5-AB98-06FE40A9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3AB0-F37E-4278-2828-9648C5FC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4D57-8131-6DA5-DDCF-3BE5F442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50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F7DC3-08E1-1001-57B2-A24271C1C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4AC6-C902-E8EA-2A5F-129398FAD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831E-CE0D-2141-22E1-82AA63BA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451E-89AA-B42A-71A9-483AA5C2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BF51-EC01-9F06-2F8D-4DD69BC4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9197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13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9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9725" y="5868922"/>
            <a:ext cx="3179762" cy="989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77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2395BB-35F0-531B-53E6-25011CF08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F8D526-F643-A337-D6A1-0EB28E57F6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0FAB94-1F4B-4D1F-A443-F719CA8E25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98C8A-6F2F-445D-A493-300475D44F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1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1216-0A0B-4DB6-32CA-02FB3C17B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F3483-2A86-A0A4-2676-19C3BB45D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6245-8503-3887-46F6-3303E22B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35F8-57A5-ECF8-E522-B91B01C5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698E5-E0EF-E326-D978-6B835187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46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B0B3-3AAE-AB8D-0FA5-E2F9E49E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E33F-36C5-393C-BC66-A6A65ED5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55AC-2454-53B5-5430-123D63C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B944-022A-46C1-201E-CBC139EC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3850E-B932-D2C0-D298-F0D3FDD5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92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C8F-4428-C4FA-301D-44B8F606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EB35-962D-6786-6EB9-412491A0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CF3C-D481-A8AB-F18B-1039AEB5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5FBE-80B5-34AD-BAD7-C2555C6A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6FEA-79D3-1CD4-C48D-83D810A1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98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2AA-D208-D5F2-BE5E-8B908455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99BE-AF2E-CF57-EC3F-6A04086D9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C72B0-25C3-C317-EDC2-7B6101CE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199D-BAF9-645C-63A7-5F0603A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5DF07-6472-2F94-9279-11E75AB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7237C-4D98-BFA8-098D-DE5B5CFB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50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4650-2EB4-6C3E-4608-8A991C5B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E922-533C-01FA-9164-774D565F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AD40-ABA9-0AF3-05FE-B177C75D8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B02BD-99C2-65CF-5C37-EA0A4FECB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C155C-153F-2948-44A8-0EF144A47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0DE3F-81A5-2336-EAC5-4A7AF1C7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CB89A-C428-DCC2-EA6B-D5EEC1CE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F7620-2787-21F9-3AE2-D96076C8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366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181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7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F1E39-2B52-D4E4-0E9F-E13E2D2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AD98-3465-1914-C316-EC924738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3D2B-EDA9-54D3-90A7-070DC7AF5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71F-B98F-4AB4-C7B6-A337B063E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19D2-26F0-47BC-7BE1-69974351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body" idx="1"/>
          </p:nvPr>
        </p:nvSpPr>
        <p:spPr>
          <a:xfrm>
            <a:off x="5705474" y="888999"/>
            <a:ext cx="6486525" cy="298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400"/>
            </a:pPr>
            <a:r>
              <a:rPr lang="en-US" altLang="zh-CN" sz="4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The Political Economy of East Asia</a:t>
            </a:r>
          </a:p>
          <a:p>
            <a:pPr algn="ctr">
              <a:buSzPts val="1400"/>
            </a:pP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(BPEP-SHU 9042)</a:t>
            </a:r>
            <a:endParaRPr sz="2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Google Shape;28;p2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1216" y="273050"/>
            <a:ext cx="25971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1390" y="888999"/>
            <a:ext cx="7800231" cy="585016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E6B32-84E0-8FDE-CEF6-60CD706D0457}"/>
              </a:ext>
            </a:extLst>
          </p:cNvPr>
          <p:cNvSpPr txBox="1"/>
          <p:nvPr/>
        </p:nvSpPr>
        <p:spPr>
          <a:xfrm>
            <a:off x="5705474" y="5136627"/>
            <a:ext cx="648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Instructor: JING QIAN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1E2CC-E9E4-4CD0-6A64-DF84D994E13A}"/>
              </a:ext>
            </a:extLst>
          </p:cNvPr>
          <p:cNvSpPr txBox="1"/>
          <p:nvPr/>
        </p:nvSpPr>
        <p:spPr>
          <a:xfrm>
            <a:off x="5705474" y="3696383"/>
            <a:ext cx="6486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Monday &amp; Wednesday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3:45 pm – 5:00 pm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Room E201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621AE-BF20-F31C-CF0B-2815A98A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ADD560-F461-CF01-1221-2D81C82A8043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latin typeface="Arial Body"/>
                <a:cs typeface="Arial" panose="020B0604020202020204" pitchFamily="34" charset="0"/>
              </a:rPr>
              <a:t>Political Economy: How Politics Shapes Markets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pic>
        <p:nvPicPr>
          <p:cNvPr id="12290" name="Picture 2" descr="John Maynard Keynes and Milton Friedman">
            <a:extLst>
              <a:ext uri="{FF2B5EF4-FFF2-40B4-BE49-F238E27FC236}">
                <a16:creationId xmlns:a16="http://schemas.microsoft.com/office/drawing/2014/main" id="{08C17A55-DB6D-1225-19FD-C3937C2E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171903"/>
            <a:ext cx="7747000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5E10D-1C6A-F9EA-03D3-76A77878E329}"/>
              </a:ext>
            </a:extLst>
          </p:cNvPr>
          <p:cNvSpPr txBox="1"/>
          <p:nvPr/>
        </p:nvSpPr>
        <p:spPr>
          <a:xfrm>
            <a:off x="0" y="2411967"/>
            <a:ext cx="2222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John Keynes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5B52A-D67D-1A96-769B-4D7124E5F7AA}"/>
              </a:ext>
            </a:extLst>
          </p:cNvPr>
          <p:cNvSpPr txBox="1"/>
          <p:nvPr/>
        </p:nvSpPr>
        <p:spPr>
          <a:xfrm>
            <a:off x="9982200" y="2411967"/>
            <a:ext cx="2222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Milton Friedman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5DF226-5F13-7D56-012D-F827B8FE7A80}"/>
              </a:ext>
            </a:extLst>
          </p:cNvPr>
          <p:cNvCxnSpPr>
            <a:stCxn id="12290" idx="2"/>
          </p:cNvCxnSpPr>
          <p:nvPr/>
        </p:nvCxnSpPr>
        <p:spPr>
          <a:xfrm>
            <a:off x="6096000" y="5529591"/>
            <a:ext cx="0" cy="13284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53C969-E615-BDB3-1638-044CDAFA5520}"/>
              </a:ext>
            </a:extLst>
          </p:cNvPr>
          <p:cNvSpPr txBox="1"/>
          <p:nvPr/>
        </p:nvSpPr>
        <p:spPr>
          <a:xfrm>
            <a:off x="2374900" y="5833130"/>
            <a:ext cx="3124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57068C"/>
                </a:solidFill>
              </a:rPr>
              <a:t>State Intervention</a:t>
            </a:r>
            <a:endParaRPr lang="en-US" sz="2800" dirty="0">
              <a:solidFill>
                <a:srgbClr val="57068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FAA2F-6070-C3D9-CE03-D44F19BECC46}"/>
              </a:ext>
            </a:extLst>
          </p:cNvPr>
          <p:cNvSpPr txBox="1"/>
          <p:nvPr/>
        </p:nvSpPr>
        <p:spPr>
          <a:xfrm>
            <a:off x="6591300" y="5833130"/>
            <a:ext cx="3124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57068C"/>
                </a:solidFill>
              </a:rPr>
              <a:t>Free Market</a:t>
            </a:r>
            <a:endParaRPr lang="en-US" sz="2800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733F8-282D-87C4-1A20-D97A5A0AF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CA91D-2BCC-BBCB-B5B9-C61C8763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308B8-5FBC-C54D-E545-19433FF456B0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latin typeface="Arial Body"/>
                <a:cs typeface="Arial" panose="020B0604020202020204" pitchFamily="34" charset="0"/>
              </a:rPr>
              <a:t>The State Sets the Rules of the Game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30E16-1AF5-BFC2-1D96-B6068C857862}"/>
              </a:ext>
            </a:extLst>
          </p:cNvPr>
          <p:cNvSpPr txBox="1"/>
          <p:nvPr/>
        </p:nvSpPr>
        <p:spPr>
          <a:xfrm>
            <a:off x="-158932" y="1468166"/>
            <a:ext cx="9639300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decides: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Who can invest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industries (firms) get support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property rights look like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open the economy is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8BB13-1F6D-BB22-8DD7-459E642E9793}"/>
              </a:ext>
            </a:extLst>
          </p:cNvPr>
          <p:cNvSpPr txBox="1"/>
          <p:nvPr/>
        </p:nvSpPr>
        <p:spPr>
          <a:xfrm>
            <a:off x="520700" y="5536867"/>
            <a:ext cx="930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state make these economic decisions?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738D1-6176-9B71-4352-0C14790BF170}"/>
              </a:ext>
            </a:extLst>
          </p:cNvPr>
          <p:cNvSpPr txBox="1"/>
          <p:nvPr/>
        </p:nvSpPr>
        <p:spPr>
          <a:xfrm>
            <a:off x="9690100" y="5486067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Politics!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7516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4F71D-4826-2680-96F8-46A0DB9F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23492-D63E-8F54-7FA0-E4DD84CEA6B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latin typeface="Arial Body"/>
                <a:cs typeface="Arial" panose="020B0604020202020204" pitchFamily="34" charset="0"/>
              </a:rPr>
              <a:t>How Political Incentives Shape Economic Outcomes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68109-880E-B28B-945C-FCF21BA916A6}"/>
              </a:ext>
            </a:extLst>
          </p:cNvPr>
          <p:cNvSpPr txBox="1"/>
          <p:nvPr/>
        </p:nvSpPr>
        <p:spPr>
          <a:xfrm>
            <a:off x="279400" y="1612900"/>
            <a:ext cx="8418267" cy="3890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Ultimate Political Incentive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Stay in Power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Depends on 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Institutions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Democracy: winning votes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Dictatorship: satisfying elite constituents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Military, big business, foreign interests, etc.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15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C3EF-EA98-E4A2-A90B-47E5F5B3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EA34B-10BD-9A2A-5971-63D78294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2D036-A120-6579-F463-A45E9D11C44F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latin typeface="Arial Body"/>
                <a:cs typeface="Arial" panose="020B0604020202020204" pitchFamily="34" charset="0"/>
              </a:rPr>
              <a:t>Foundation I: Political Institution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pic>
        <p:nvPicPr>
          <p:cNvPr id="3" name="Picture 6" descr="TSMC - Wikipedia">
            <a:extLst>
              <a:ext uri="{FF2B5EF4-FFF2-40B4-BE49-F238E27FC236}">
                <a16:creationId xmlns:a16="http://schemas.microsoft.com/office/drawing/2014/main" id="{A6F86482-F161-63B7-95F8-32F052D6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17" y="3240690"/>
            <a:ext cx="1327978" cy="10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9F27BA-28A5-9BA1-C199-C33CA5142173}"/>
              </a:ext>
            </a:extLst>
          </p:cNvPr>
          <p:cNvSpPr txBox="1"/>
          <p:nvPr/>
        </p:nvSpPr>
        <p:spPr>
          <a:xfrm>
            <a:off x="4079551" y="1373433"/>
            <a:ext cx="53605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7068C"/>
                </a:solidFill>
              </a:rPr>
              <a:t>South Korea</a:t>
            </a:r>
          </a:p>
          <a:p>
            <a:pPr algn="ctr"/>
            <a:endParaRPr lang="en-US" b="1" dirty="0">
              <a:solidFill>
                <a:srgbClr val="57068C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Military regime (1963 – 1979)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Needed massive industrial scale to compete with North Korea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Chaebols by funneling national bank loans to a few loyal families</a:t>
            </a:r>
          </a:p>
          <a:p>
            <a:pPr algn="just"/>
            <a:endParaRPr lang="en-US" b="1" dirty="0">
              <a:solidFill>
                <a:srgbClr val="57068C"/>
              </a:solidFill>
            </a:endParaRPr>
          </a:p>
        </p:txBody>
      </p:sp>
      <p:pic>
        <p:nvPicPr>
          <p:cNvPr id="15" name="Picture 2" descr="Park Chung Hee">
            <a:extLst>
              <a:ext uri="{FF2B5EF4-FFF2-40B4-BE49-F238E27FC236}">
                <a16:creationId xmlns:a16="http://schemas.microsoft.com/office/drawing/2014/main" id="{9EDC0037-9F38-9D8C-DA5D-654341F6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1171903"/>
            <a:ext cx="23812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DCE67E-0294-77E7-6661-0712D2EAF757}"/>
              </a:ext>
            </a:extLst>
          </p:cNvPr>
          <p:cNvSpPr txBox="1"/>
          <p:nvPr/>
        </p:nvSpPr>
        <p:spPr>
          <a:xfrm>
            <a:off x="9810750" y="4451199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Park Chung-Hee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7C3723-D488-06D2-5CAB-8C9B6A2C13E6}"/>
              </a:ext>
            </a:extLst>
          </p:cNvPr>
          <p:cNvGrpSpPr/>
          <p:nvPr/>
        </p:nvGrpSpPr>
        <p:grpSpPr>
          <a:xfrm>
            <a:off x="0" y="1171903"/>
            <a:ext cx="3849189" cy="5680534"/>
            <a:chOff x="2325603" y="1171903"/>
            <a:chExt cx="3696582" cy="54553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62AA28-BD69-8F7E-597D-9F72FFE116BF}"/>
                </a:ext>
              </a:extLst>
            </p:cNvPr>
            <p:cNvGrpSpPr/>
            <p:nvPr/>
          </p:nvGrpSpPr>
          <p:grpSpPr>
            <a:xfrm>
              <a:off x="2325603" y="1171903"/>
              <a:ext cx="3696582" cy="5455320"/>
              <a:chOff x="908733" y="0"/>
              <a:chExt cx="4571999" cy="685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F9AE5FD-F061-1B3F-60F6-B9649317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733" y="0"/>
                <a:ext cx="4571999" cy="6857999"/>
              </a:xfrm>
              <a:prstGeom prst="rect">
                <a:avLst/>
              </a:prstGeom>
            </p:spPr>
          </p:pic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0388BE14-36D9-88C3-0DD3-5C7CC3A19F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33" y="5366479"/>
                <a:ext cx="2653952" cy="149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E7CCBF-04C7-E79B-1E46-FE77D84C8821}"/>
                </a:ext>
              </a:extLst>
            </p:cNvPr>
            <p:cNvSpPr txBox="1"/>
            <p:nvPr/>
          </p:nvSpPr>
          <p:spPr>
            <a:xfrm>
              <a:off x="2325603" y="1185861"/>
              <a:ext cx="3696582" cy="502476"/>
            </a:xfrm>
            <a:prstGeom prst="rect">
              <a:avLst/>
            </a:prstGeom>
            <a:solidFill>
              <a:schemeClr val="accent1">
                <a:lumMod val="75000"/>
                <a:alpha val="3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The Conglomerate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15F55-B88A-906C-FD0C-3E44CFA0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7185AD-AC0E-2380-41D8-A4D85BF255B5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4800" b="1" dirty="0">
                <a:latin typeface="Arial Body"/>
                <a:cs typeface="Arial" panose="020B0604020202020204" pitchFamily="34" charset="0"/>
              </a:rPr>
              <a:t>Foundation I: Political Institution</a:t>
            </a:r>
            <a:endParaRPr lang="en-US" sz="4800" b="1" dirty="0">
              <a:solidFill>
                <a:srgbClr val="FFFFFF"/>
              </a:solidFill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1501B-02EF-FB7A-031B-9241F6C891C9}"/>
              </a:ext>
            </a:extLst>
          </p:cNvPr>
          <p:cNvSpPr txBox="1"/>
          <p:nvPr/>
        </p:nvSpPr>
        <p:spPr>
          <a:xfrm>
            <a:off x="4079551" y="1373433"/>
            <a:ext cx="5360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7068C"/>
                </a:solidFill>
              </a:rPr>
              <a:t>Taiwan</a:t>
            </a:r>
          </a:p>
          <a:p>
            <a:pPr algn="ctr"/>
            <a:endParaRPr lang="en-US" b="1" dirty="0">
              <a:solidFill>
                <a:srgbClr val="57068C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KMT (Mainlanders)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Local Taiwanese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Suppressed large private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Focus on SMEs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State-incubated tech to keep control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ITRI </a:t>
            </a:r>
            <a:r>
              <a:rPr lang="en-US" sz="1600" dirty="0"/>
              <a:t>(Institute for Industrial Technology Research)</a:t>
            </a:r>
          </a:p>
          <a:p>
            <a:pPr algn="just"/>
            <a:endParaRPr lang="en-US" b="1" dirty="0">
              <a:solidFill>
                <a:srgbClr val="57068C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8F46CB-CA99-4F86-FC19-32488B0D5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28363" y="1171903"/>
            <a:ext cx="2346024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E53F33-7F6A-59EE-7FA9-7EFD567B79D1}"/>
              </a:ext>
            </a:extLst>
          </p:cNvPr>
          <p:cNvSpPr txBox="1"/>
          <p:nvPr/>
        </p:nvSpPr>
        <p:spPr>
          <a:xfrm>
            <a:off x="9810750" y="4451199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Chiang Kai-Shek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E714B9-CB6D-CD89-5C06-328AE106469F}"/>
              </a:ext>
            </a:extLst>
          </p:cNvPr>
          <p:cNvGrpSpPr/>
          <p:nvPr/>
        </p:nvGrpSpPr>
        <p:grpSpPr>
          <a:xfrm>
            <a:off x="0" y="1171903"/>
            <a:ext cx="3840480" cy="5667682"/>
            <a:chOff x="6022185" y="1171903"/>
            <a:chExt cx="3696582" cy="54553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1945214-20DB-1E18-0EDC-E91C12D1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185" y="1171903"/>
              <a:ext cx="3696582" cy="5455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FFA508-8899-0DA7-06A9-1F4360DB7599}"/>
                </a:ext>
              </a:extLst>
            </p:cNvPr>
            <p:cNvSpPr txBox="1"/>
            <p:nvPr/>
          </p:nvSpPr>
          <p:spPr>
            <a:xfrm>
              <a:off x="6022185" y="1190854"/>
              <a:ext cx="3696582" cy="503616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The Foundry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4FDD7-389D-2C40-0953-E882D6C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13C087-CB69-9B11-880E-8DF38C9EC9BD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latin typeface="Arial Body"/>
                <a:cs typeface="Arial" panose="020B0604020202020204" pitchFamily="34" charset="0"/>
              </a:rPr>
              <a:t>The Political Economy Process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AD2B-7160-5BAE-8A3A-0AA8E9E64819}"/>
              </a:ext>
            </a:extLst>
          </p:cNvPr>
          <p:cNvSpPr txBox="1"/>
          <p:nvPr/>
        </p:nvSpPr>
        <p:spPr>
          <a:xfrm>
            <a:off x="22417" y="2689423"/>
            <a:ext cx="2462534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Institutions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(rules &amp; constraints)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FC9ED-04EC-6520-9595-6C45F517A263}"/>
              </a:ext>
            </a:extLst>
          </p:cNvPr>
          <p:cNvSpPr txBox="1"/>
          <p:nvPr/>
        </p:nvSpPr>
        <p:spPr>
          <a:xfrm>
            <a:off x="3018155" y="2686442"/>
            <a:ext cx="2749471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Incentives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(how to stay in power)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D7BA9-6E6F-0390-C72F-05241E9CA559}"/>
              </a:ext>
            </a:extLst>
          </p:cNvPr>
          <p:cNvSpPr txBox="1"/>
          <p:nvPr/>
        </p:nvSpPr>
        <p:spPr>
          <a:xfrm>
            <a:off x="6300831" y="2686442"/>
            <a:ext cx="2749471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Policies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(shaped by incentives)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6F186-B6CE-9453-1A66-EDF07B247780}"/>
              </a:ext>
            </a:extLst>
          </p:cNvPr>
          <p:cNvSpPr txBox="1"/>
          <p:nvPr/>
        </p:nvSpPr>
        <p:spPr>
          <a:xfrm>
            <a:off x="9536914" y="2689421"/>
            <a:ext cx="2655086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(growth, stability, etc.)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6F08F289-9F8E-5C25-A7E9-76CEBD6D1A9B}"/>
              </a:ext>
            </a:extLst>
          </p:cNvPr>
          <p:cNvSpPr/>
          <p:nvPr/>
        </p:nvSpPr>
        <p:spPr>
          <a:xfrm>
            <a:off x="1168400" y="1384300"/>
            <a:ext cx="345440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8CB88E1A-8C8E-364B-6160-D3A4513E9AE7}"/>
              </a:ext>
            </a:extLst>
          </p:cNvPr>
          <p:cNvSpPr/>
          <p:nvPr/>
        </p:nvSpPr>
        <p:spPr>
          <a:xfrm flipV="1">
            <a:off x="4051300" y="4291433"/>
            <a:ext cx="379599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6DAFDF4D-799E-64BC-E24E-DDB8ABF77CCE}"/>
              </a:ext>
            </a:extLst>
          </p:cNvPr>
          <p:cNvSpPr/>
          <p:nvPr/>
        </p:nvSpPr>
        <p:spPr>
          <a:xfrm>
            <a:off x="7675566" y="1384300"/>
            <a:ext cx="345440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C1D69-74E9-8BA7-76EA-6FC4DD66DA80}"/>
              </a:ext>
            </a:extLst>
          </p:cNvPr>
          <p:cNvCxnSpPr>
            <a:stCxn id="11" idx="2"/>
          </p:cNvCxnSpPr>
          <p:nvPr/>
        </p:nvCxnSpPr>
        <p:spPr>
          <a:xfrm>
            <a:off x="10864457" y="4294412"/>
            <a:ext cx="0" cy="2061938"/>
          </a:xfrm>
          <a:prstGeom prst="line">
            <a:avLst/>
          </a:prstGeom>
          <a:ln w="57150">
            <a:solidFill>
              <a:srgbClr val="57068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2E0A44-DFF8-3DAA-A328-615B93A62377}"/>
              </a:ext>
            </a:extLst>
          </p:cNvPr>
          <p:cNvCxnSpPr>
            <a:cxnSpLocks/>
          </p:cNvCxnSpPr>
          <p:nvPr/>
        </p:nvCxnSpPr>
        <p:spPr>
          <a:xfrm flipH="1">
            <a:off x="1253684" y="6356350"/>
            <a:ext cx="9610773" cy="0"/>
          </a:xfrm>
          <a:prstGeom prst="line">
            <a:avLst/>
          </a:prstGeom>
          <a:ln w="57150">
            <a:solidFill>
              <a:srgbClr val="57068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9B91B1-42AD-9293-C896-C6EDF4BC0049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253684" y="4294414"/>
            <a:ext cx="0" cy="2061936"/>
          </a:xfrm>
          <a:prstGeom prst="straightConnector1">
            <a:avLst/>
          </a:prstGeom>
          <a:ln w="57150">
            <a:solidFill>
              <a:srgbClr val="57068C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9BBC3-9970-7D44-AB40-B9FE44DC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2DE23A-57A4-B45A-91CA-15263E3D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11" y="3429000"/>
            <a:ext cx="6783977" cy="27654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C314DF-E6FF-5B3C-176D-E011A1C120D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latin typeface="Arial Body"/>
                <a:cs typeface="Arial" panose="020B0604020202020204" pitchFamily="34" charset="0"/>
              </a:rPr>
              <a:t>The Political Economy Process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1916EC-24EC-6517-C733-52121D6A2026}"/>
              </a:ext>
            </a:extLst>
          </p:cNvPr>
          <p:cNvSpPr/>
          <p:nvPr/>
        </p:nvSpPr>
        <p:spPr>
          <a:xfrm>
            <a:off x="2629987" y="3857895"/>
            <a:ext cx="3466012" cy="14107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907D4-4C28-3E1B-5B04-5FD9447831C8}"/>
              </a:ext>
            </a:extLst>
          </p:cNvPr>
          <p:cNvSpPr txBox="1"/>
          <p:nvPr/>
        </p:nvSpPr>
        <p:spPr>
          <a:xfrm>
            <a:off x="1351531" y="1442448"/>
            <a:ext cx="1774846" cy="820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en-US" sz="3200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32F51-3C63-4727-8F18-853D558780C3}"/>
              </a:ext>
            </a:extLst>
          </p:cNvPr>
          <p:cNvSpPr txBox="1"/>
          <p:nvPr/>
        </p:nvSpPr>
        <p:spPr>
          <a:xfrm>
            <a:off x="8655625" y="1442448"/>
            <a:ext cx="2698175" cy="820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Geopolitics</a:t>
            </a:r>
            <a:endParaRPr lang="en-US" sz="32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4FBD10-FBC0-38D4-5420-035143A20B8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238954" y="2263122"/>
            <a:ext cx="3682876" cy="1387475"/>
          </a:xfrm>
          <a:prstGeom prst="straightConnector1">
            <a:avLst/>
          </a:prstGeom>
          <a:ln w="57150">
            <a:solidFill>
              <a:srgbClr val="57068C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6B0E2-3296-6FF4-37B0-1B0FDC478D85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270171" y="2263122"/>
            <a:ext cx="3734542" cy="1387475"/>
          </a:xfrm>
          <a:prstGeom prst="straightConnector1">
            <a:avLst/>
          </a:prstGeom>
          <a:ln w="57150">
            <a:solidFill>
              <a:srgbClr val="57068C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89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416A-E5CB-0ABB-6E1B-9515C763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CB2FB-8671-820E-3B42-E4DC880E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BF70A-ECB9-B58D-B910-D345E816DD16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Foundation II: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EDA2-6A6C-7CB4-A6CF-3AE2E194C36D}"/>
              </a:ext>
            </a:extLst>
          </p:cNvPr>
          <p:cNvSpPr txBox="1"/>
          <p:nvPr/>
        </p:nvSpPr>
        <p:spPr>
          <a:xfrm>
            <a:off x="731519" y="1722511"/>
            <a:ext cx="8125098" cy="3917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7068C"/>
                </a:solidFill>
              </a:rPr>
              <a:t>The Imperial Legacy of Japanese Colonialism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Initially: Taiwan and Korea as agricultural appendages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Early 1930s: War Preparation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Industrial development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Heavy industries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Economic infrastructure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7068C"/>
                </a:solidFill>
              </a:rPr>
              <a:t>Initial </a:t>
            </a:r>
            <a:r>
              <a:rPr lang="en-US" altLang="zh-CN" sz="2400" dirty="0">
                <a:solidFill>
                  <a:srgbClr val="57068C"/>
                </a:solidFill>
              </a:rPr>
              <a:t>industrial foundation for Samsung and TSMC</a:t>
            </a:r>
            <a:endParaRPr lang="en-US" sz="2400" dirty="0">
              <a:solidFill>
                <a:srgbClr val="570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59D00-F4C3-8D3F-FC3B-EB91567E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5C0AB4-EC49-E2DD-3404-018261590155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Foundation III: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Geopolitics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33733-443D-7CAC-3006-1D1E77C2B590}"/>
              </a:ext>
            </a:extLst>
          </p:cNvPr>
          <p:cNvSpPr txBox="1"/>
          <p:nvPr/>
        </p:nvSpPr>
        <p:spPr>
          <a:xfrm>
            <a:off x="731519" y="1722511"/>
            <a:ext cx="9640390" cy="336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7068C"/>
                </a:solidFill>
              </a:rPr>
              <a:t>Cold War &amp; US Hegemony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 (capitalism) vs. USSR (communism)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East Asian Deal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 Provides Security + Markets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East Asian aligned against communism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7068C"/>
                </a:solidFill>
              </a:rPr>
              <a:t>Samsung and TSMC could access US technology and market</a:t>
            </a:r>
          </a:p>
        </p:txBody>
      </p:sp>
    </p:spTree>
    <p:extLst>
      <p:ext uri="{BB962C8B-B14F-4D97-AF65-F5344CB8AC3E}">
        <p14:creationId xmlns:p14="http://schemas.microsoft.com/office/powerpoint/2010/main" val="31700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CC264-8F00-78F4-6478-8388F643B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684ED-8784-5353-8047-32458D89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DC961-8D6C-986A-1155-A34F9CA4AB86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Methodology – Making Inferences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42EB4-3372-D152-3E6A-957A364F170D}"/>
              </a:ext>
            </a:extLst>
          </p:cNvPr>
          <p:cNvSpPr txBox="1"/>
          <p:nvPr/>
        </p:nvSpPr>
        <p:spPr>
          <a:xfrm>
            <a:off x="583473" y="148312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7068C"/>
                </a:solidFill>
              </a:rPr>
              <a:t>Comparative political economy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0596D-8DF6-9A6C-4418-BA140C628A35}"/>
              </a:ext>
            </a:extLst>
          </p:cNvPr>
          <p:cNvSpPr txBox="1"/>
          <p:nvPr/>
        </p:nvSpPr>
        <p:spPr>
          <a:xfrm>
            <a:off x="653143" y="2379131"/>
            <a:ext cx="6096000" cy="2193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key designs: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Most Similar Systems Design (MSSD)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• Most Different Systems Design (MDSD)</a:t>
            </a:r>
          </a:p>
        </p:txBody>
      </p:sp>
    </p:spTree>
    <p:extLst>
      <p:ext uri="{BB962C8B-B14F-4D97-AF65-F5344CB8AC3E}">
        <p14:creationId xmlns:p14="http://schemas.microsoft.com/office/powerpoint/2010/main" val="9052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96FD-5210-2E52-92BC-F870B6C3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27AD-E6A5-B42F-D5E0-771E8847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57609-834A-D720-B057-DFF802F8D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52DD0-46E4-0C17-2A35-480C62A5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FE7E-D41A-2C38-52B8-E3B101D100DC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DEEC6-056E-BB8D-47E5-6707A7A68C86}"/>
              </a:ext>
            </a:extLst>
          </p:cNvPr>
          <p:cNvSpPr txBox="1"/>
          <p:nvPr/>
        </p:nvSpPr>
        <p:spPr>
          <a:xfrm>
            <a:off x="670560" y="1386502"/>
            <a:ext cx="11178894" cy="5471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Development Bank fieldtrip sign-up form due 11:59PM on Sunday, Jan 25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Requests for library workshop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Updated quiz windows (available in online syllabus)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Quiz 1: 8am Sat. Feb 7 – 11:59pm Mon. Feb 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Quiz 2: 8am Sat. Mar 7 – 11:59pm Mon Mar 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Quiz 3: 8am Sat. Apr 4 – 11:59pm Mon Apr 6 (Spring break to follow)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Quiz 4: 8am Sat. May 2 – 11:59pm Mon May 4 (Presentations to follow)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3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0D530-33A4-9E02-1E2E-61C89758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3C449-26E5-C66D-EEC0-E523D246E61E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Most Similar Systems Design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12FC76-19C9-5500-C75B-FF822E3960E0}"/>
              </a:ext>
            </a:extLst>
          </p:cNvPr>
          <p:cNvGrpSpPr/>
          <p:nvPr/>
        </p:nvGrpSpPr>
        <p:grpSpPr>
          <a:xfrm>
            <a:off x="0" y="1171903"/>
            <a:ext cx="7540794" cy="5655596"/>
            <a:chOff x="0" y="1171903"/>
            <a:chExt cx="7540794" cy="56555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504EA8-C8BF-12F6-7630-5CD9A6075D3C}"/>
                </a:ext>
              </a:extLst>
            </p:cNvPr>
            <p:cNvGrpSpPr/>
            <p:nvPr/>
          </p:nvGrpSpPr>
          <p:grpSpPr>
            <a:xfrm>
              <a:off x="0" y="1171903"/>
              <a:ext cx="7540794" cy="5655596"/>
              <a:chOff x="2325603" y="1171903"/>
              <a:chExt cx="7540794" cy="565559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5EE618-7099-4EB3-2CE7-91E6E9FBF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171903"/>
                <a:ext cx="3770397" cy="5655596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404356C-C959-C08F-0F63-E4D4C7124F73}"/>
                  </a:ext>
                </a:extLst>
              </p:cNvPr>
              <p:cNvGrpSpPr/>
              <p:nvPr/>
            </p:nvGrpSpPr>
            <p:grpSpPr>
              <a:xfrm>
                <a:off x="2325603" y="1171903"/>
                <a:ext cx="3770397" cy="5655596"/>
                <a:chOff x="908733" y="0"/>
                <a:chExt cx="4571999" cy="685800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42D9440-BBB0-35B9-A2EE-1C8F4D4DAB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8733" y="0"/>
                  <a:ext cx="4571999" cy="6857999"/>
                </a:xfrm>
                <a:prstGeom prst="rect">
                  <a:avLst/>
                </a:prstGeom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4D35643F-6651-CC7C-D3FF-74D08EFD20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733" y="5366479"/>
                  <a:ext cx="2653952" cy="14915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EE95C-2271-9951-6AD1-4C062F2A6B8D}"/>
                  </a:ext>
                </a:extLst>
              </p:cNvPr>
              <p:cNvSpPr txBox="1"/>
              <p:nvPr/>
            </p:nvSpPr>
            <p:spPr>
              <a:xfrm>
                <a:off x="2325603" y="1186373"/>
                <a:ext cx="3770397" cy="533575"/>
              </a:xfrm>
              <a:prstGeom prst="rect">
                <a:avLst/>
              </a:prstGeom>
              <a:solidFill>
                <a:schemeClr val="accent1">
                  <a:lumMod val="75000"/>
                  <a:alpha val="3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The Conglomerate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E4BB51-648D-7E65-1C40-60C0F2102D4C}"/>
                  </a:ext>
                </a:extLst>
              </p:cNvPr>
              <p:cNvSpPr txBox="1"/>
              <p:nvPr/>
            </p:nvSpPr>
            <p:spPr>
              <a:xfrm>
                <a:off x="6096000" y="1191550"/>
                <a:ext cx="3770397" cy="523220"/>
              </a:xfrm>
              <a:prstGeom prst="rect">
                <a:avLst/>
              </a:prstGeom>
              <a:solidFill>
                <a:schemeClr val="accent2">
                  <a:alpha val="2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The Foundry</a:t>
                </a:r>
              </a:p>
            </p:txBody>
          </p:sp>
        </p:grpSp>
        <p:pic>
          <p:nvPicPr>
            <p:cNvPr id="19" name="Picture 6" descr="TSMC - Wikipedia">
              <a:extLst>
                <a:ext uri="{FF2B5EF4-FFF2-40B4-BE49-F238E27FC236}">
                  <a16:creationId xmlns:a16="http://schemas.microsoft.com/office/drawing/2014/main" id="{693A1B97-7AB8-689B-B4FB-B0BA5549A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703" y="3224260"/>
              <a:ext cx="1327978" cy="104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135893-5F3C-8185-FA44-0B6272A744C8}"/>
              </a:ext>
            </a:extLst>
          </p:cNvPr>
          <p:cNvSpPr txBox="1"/>
          <p:nvPr/>
        </p:nvSpPr>
        <p:spPr>
          <a:xfrm>
            <a:off x="7973477" y="1421706"/>
            <a:ext cx="4017446" cy="465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 Korea vs. Taiwan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Culture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Geopolitics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Political system (state strategy)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EAD04D-903A-1CA5-27E3-17C732DC542A}"/>
              </a:ext>
            </a:extLst>
          </p:cNvPr>
          <p:cNvCxnSpPr>
            <a:cxnSpLocks/>
          </p:cNvCxnSpPr>
          <p:nvPr/>
        </p:nvCxnSpPr>
        <p:spPr>
          <a:xfrm flipH="1">
            <a:off x="3770397" y="5834743"/>
            <a:ext cx="4267614" cy="0"/>
          </a:xfrm>
          <a:prstGeom prst="straightConnector1">
            <a:avLst/>
          </a:prstGeom>
          <a:ln w="57150">
            <a:solidFill>
              <a:srgbClr val="57068C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BD08-9CB7-CCBD-12DA-7D2D5AF6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8A285-A77E-2A2E-BF5D-4D7B6569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BF185B-73B2-93AE-BDBD-CB25B4203C43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Most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Different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 Systems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66ADC-57B1-3E1F-7E69-784C5A90DE3B}"/>
              </a:ext>
            </a:extLst>
          </p:cNvPr>
          <p:cNvSpPr txBox="1"/>
          <p:nvPr/>
        </p:nvSpPr>
        <p:spPr>
          <a:xfrm>
            <a:off x="1204055" y="1899691"/>
            <a:ext cx="2682145" cy="4190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Political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Geopolitics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Development stage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79126-BDDA-2BD0-7FB0-70FC388CD303}"/>
              </a:ext>
            </a:extLst>
          </p:cNvPr>
          <p:cNvSpPr txBox="1"/>
          <p:nvPr/>
        </p:nvSpPr>
        <p:spPr>
          <a:xfrm>
            <a:off x="4487092" y="2334368"/>
            <a:ext cx="187016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CBDD5-E388-3277-E1E1-63D95661B7B6}"/>
              </a:ext>
            </a:extLst>
          </p:cNvPr>
          <p:cNvSpPr txBox="1"/>
          <p:nvPr/>
        </p:nvSpPr>
        <p:spPr>
          <a:xfrm>
            <a:off x="2943498" y="1443156"/>
            <a:ext cx="60960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Japan vs. China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A0928-AE2F-55BA-B81D-F57E02A15F75}"/>
              </a:ext>
            </a:extLst>
          </p:cNvPr>
          <p:cNvSpPr txBox="1"/>
          <p:nvPr/>
        </p:nvSpPr>
        <p:spPr>
          <a:xfrm>
            <a:off x="8112033" y="2334368"/>
            <a:ext cx="360099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Choice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State-led industrial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Export-oriented growth</a:t>
            </a:r>
            <a:endParaRPr lang="en-US" sz="1800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12C199-7618-E620-C112-39AFF48DA443}"/>
              </a:ext>
            </a:extLst>
          </p:cNvPr>
          <p:cNvCxnSpPr>
            <a:cxnSpLocks/>
          </p:cNvCxnSpPr>
          <p:nvPr/>
        </p:nvCxnSpPr>
        <p:spPr>
          <a:xfrm>
            <a:off x="5852160" y="3065418"/>
            <a:ext cx="1863634" cy="0"/>
          </a:xfrm>
          <a:prstGeom prst="straightConnector1">
            <a:avLst/>
          </a:prstGeom>
          <a:ln w="57150">
            <a:solidFill>
              <a:srgbClr val="57068C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A3C11A-E52D-8E4C-3202-4013F640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C99DE9-8288-6E83-FAEC-560E1711AAA7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dy"/>
                <a:cs typeface="Arial" panose="020B0604020202020204" pitchFamily="34" charset="0"/>
              </a:rPr>
              <a:t>Back to the Future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DED7-C596-0B25-A1A5-C6C51C87C258}"/>
              </a:ext>
            </a:extLst>
          </p:cNvPr>
          <p:cNvSpPr txBox="1"/>
          <p:nvPr/>
        </p:nvSpPr>
        <p:spPr>
          <a:xfrm>
            <a:off x="461554" y="2865848"/>
            <a:ext cx="6096000" cy="308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2000" b="1" dirty="0">
                <a:solidFill>
                  <a:srgbClr val="57068C"/>
                </a:solidFill>
              </a:rPr>
              <a:t>Summary:</a:t>
            </a:r>
            <a:endParaRPr lang="en-US" sz="2000" dirty="0">
              <a:solidFill>
                <a:srgbClr val="57068C"/>
              </a:solidFill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History</a:t>
            </a:r>
            <a:r>
              <a:rPr lang="en-US" sz="2000" dirty="0"/>
              <a:t> provided the base.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Political Institutions</a:t>
            </a:r>
            <a:r>
              <a:rPr lang="en-US" sz="2000" dirty="0"/>
              <a:t> decided the strategy.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Geopolitics</a:t>
            </a:r>
            <a:r>
              <a:rPr lang="en-US" sz="2000" dirty="0"/>
              <a:t> provided the opportunity.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52AA45-CA81-217B-3815-12D337952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903"/>
            <a:ext cx="2595155" cy="14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ip wars: how semiconductors became a flashpoint in the US-China  relationship | China | The Guardian">
            <a:extLst>
              <a:ext uri="{FF2B5EF4-FFF2-40B4-BE49-F238E27FC236}">
                <a16:creationId xmlns:a16="http://schemas.microsoft.com/office/drawing/2014/main" id="{FD35CD35-2AB3-A723-1B35-00B69132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766" y="1841844"/>
            <a:ext cx="2328092" cy="174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B1FDB-105C-A505-7EA6-AB96F8BE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01" y="1841844"/>
            <a:ext cx="3102153" cy="1746069"/>
          </a:xfrm>
          <a:prstGeom prst="rect">
            <a:avLst/>
          </a:prstGeom>
        </p:spPr>
      </p:pic>
      <p:pic>
        <p:nvPicPr>
          <p:cNvPr id="2054" name="Picture 6" descr="What are the capabilities of Huawei's chips and software systems?">
            <a:extLst>
              <a:ext uri="{FF2B5EF4-FFF2-40B4-BE49-F238E27FC236}">
                <a16:creationId xmlns:a16="http://schemas.microsoft.com/office/drawing/2014/main" id="{6F20AC08-2CEE-A2CB-9AF4-4826CDBF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563" y="4257855"/>
            <a:ext cx="2782562" cy="18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8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6287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thanks mascot Sticker by NYU Shanghai">
            <a:extLst>
              <a:ext uri="{FF2B5EF4-FFF2-40B4-BE49-F238E27FC236}">
                <a16:creationId xmlns:a16="http://schemas.microsoft.com/office/drawing/2014/main" id="{5EEDBC77-B72D-9701-8828-5835ADA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96" y="1512175"/>
            <a:ext cx="3486807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9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461D-7F34-0DA7-E85A-7DBDA080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9738-036D-C9ED-EA61-CB8BF534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3D97-CB08-8BCC-D76F-677855DA2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30BB-7096-4728-F212-FADA668A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9AACA-B0FC-5754-81BB-EAE703FE586E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CF542-5A98-D0F8-7CAC-0B225EA5EECF}"/>
              </a:ext>
            </a:extLst>
          </p:cNvPr>
          <p:cNvSpPr txBox="1"/>
          <p:nvPr/>
        </p:nvSpPr>
        <p:spPr>
          <a:xfrm>
            <a:off x="731520" y="1811383"/>
            <a:ext cx="7101624" cy="1455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Foundations of (comparative) political economy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How to do a presentation*</a:t>
            </a:r>
          </a:p>
        </p:txBody>
      </p:sp>
    </p:spTree>
    <p:extLst>
      <p:ext uri="{BB962C8B-B14F-4D97-AF65-F5344CB8AC3E}">
        <p14:creationId xmlns:p14="http://schemas.microsoft.com/office/powerpoint/2010/main" val="153942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3E25C2-5EAE-26C8-44FE-F554DB7C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30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230F5F6-8FCC-C2B3-6267-5E301195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98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4F683-51D5-A664-E968-9EFA49B6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117152-CC4F-4AB2-14CC-3A8E47E4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51" y="2088932"/>
            <a:ext cx="3198830" cy="23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Complete History Of The Samsung Logo - Hatchwise">
            <a:extLst>
              <a:ext uri="{FF2B5EF4-FFF2-40B4-BE49-F238E27FC236}">
                <a16:creationId xmlns:a16="http://schemas.microsoft.com/office/drawing/2014/main" id="{17989C09-0464-ABEA-054A-0C50F36A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71" y="428673"/>
            <a:ext cx="5997203" cy="200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SMC - Wikipedia">
            <a:extLst>
              <a:ext uri="{FF2B5EF4-FFF2-40B4-BE49-F238E27FC236}">
                <a16:creationId xmlns:a16="http://schemas.microsoft.com/office/drawing/2014/main" id="{AEE5C6CE-32D9-E141-D461-ACA6F12B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81" y="3266616"/>
            <a:ext cx="3763783" cy="29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13533-38DB-DB11-CABC-95F9AA0F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D2F6A-2C5A-182B-E392-FFE548FD76A0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latin typeface="Arial Body"/>
                <a:cs typeface="Arial" panose="020B0604020202020204" pitchFamily="34" charset="0"/>
              </a:rPr>
              <a:t>A Tale of Two Chips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9FF3C-BDCF-5F76-6C2C-E5B014703261}"/>
              </a:ext>
            </a:extLst>
          </p:cNvPr>
          <p:cNvGrpSpPr/>
          <p:nvPr/>
        </p:nvGrpSpPr>
        <p:grpSpPr>
          <a:xfrm>
            <a:off x="2325603" y="1171903"/>
            <a:ext cx="3770397" cy="5655596"/>
            <a:chOff x="2325603" y="1171903"/>
            <a:chExt cx="3770397" cy="56555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BAF354-9D88-396B-8926-D65CAA0535F1}"/>
                </a:ext>
              </a:extLst>
            </p:cNvPr>
            <p:cNvGrpSpPr/>
            <p:nvPr/>
          </p:nvGrpSpPr>
          <p:grpSpPr>
            <a:xfrm>
              <a:off x="2325603" y="1171903"/>
              <a:ext cx="3770397" cy="5655596"/>
              <a:chOff x="908733" y="0"/>
              <a:chExt cx="4571999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2DACBF-38C1-7CDF-BA62-78956DF36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733" y="0"/>
                <a:ext cx="4571999" cy="6857999"/>
              </a:xfrm>
              <a:prstGeom prst="rect">
                <a:avLst/>
              </a:prstGeom>
            </p:spPr>
          </p:pic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7445062C-5E06-20A9-FD66-AE471CEA93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733" y="5366479"/>
                <a:ext cx="2653952" cy="149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CB0D11-0597-93C2-F924-4082B9230A2F}"/>
                </a:ext>
              </a:extLst>
            </p:cNvPr>
            <p:cNvSpPr txBox="1"/>
            <p:nvPr/>
          </p:nvSpPr>
          <p:spPr>
            <a:xfrm>
              <a:off x="2325603" y="1186373"/>
              <a:ext cx="3770397" cy="533575"/>
            </a:xfrm>
            <a:prstGeom prst="rect">
              <a:avLst/>
            </a:prstGeom>
            <a:solidFill>
              <a:schemeClr val="accent1">
                <a:lumMod val="75000"/>
                <a:alpha val="3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The Conglomerate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7DA719-2F0A-10FC-1A2F-2B622D3B8327}"/>
              </a:ext>
            </a:extLst>
          </p:cNvPr>
          <p:cNvGrpSpPr/>
          <p:nvPr/>
        </p:nvGrpSpPr>
        <p:grpSpPr>
          <a:xfrm>
            <a:off x="6096000" y="1171902"/>
            <a:ext cx="3770397" cy="5655596"/>
            <a:chOff x="6096000" y="1171903"/>
            <a:chExt cx="3770397" cy="56555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245419-AE86-7839-A69C-616AD138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171903"/>
              <a:ext cx="3770397" cy="56555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0D6E7-A503-DBBD-94FD-43F22A348A13}"/>
                </a:ext>
              </a:extLst>
            </p:cNvPr>
            <p:cNvSpPr txBox="1"/>
            <p:nvPr/>
          </p:nvSpPr>
          <p:spPr>
            <a:xfrm>
              <a:off x="6096000" y="1191550"/>
              <a:ext cx="3770397" cy="523220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The Foundry</a:t>
              </a:r>
            </a:p>
          </p:txBody>
        </p:sp>
        <p:pic>
          <p:nvPicPr>
            <p:cNvPr id="10" name="Picture 6" descr="TSMC - Wikipedia">
              <a:extLst>
                <a:ext uri="{FF2B5EF4-FFF2-40B4-BE49-F238E27FC236}">
                  <a16:creationId xmlns:a16="http://schemas.microsoft.com/office/drawing/2014/main" id="{E5C49B76-2325-E98B-CC07-8C1E4E58F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766" y="3244772"/>
              <a:ext cx="1327978" cy="104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0A8F82-78AE-EF04-1502-02D9F6D298E9}"/>
              </a:ext>
            </a:extLst>
          </p:cNvPr>
          <p:cNvSpPr txBox="1"/>
          <p:nvPr/>
        </p:nvSpPr>
        <p:spPr>
          <a:xfrm>
            <a:off x="-32296" y="1859318"/>
            <a:ext cx="3297826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/>
              <a:t>Makes Everything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/>
              <a:t>~ 20% Korea’s GDP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B2E48-9C12-9E20-5208-2FD18F046FF3}"/>
              </a:ext>
            </a:extLst>
          </p:cNvPr>
          <p:cNvSpPr txBox="1"/>
          <p:nvPr/>
        </p:nvSpPr>
        <p:spPr>
          <a:xfrm>
            <a:off x="8839843" y="5303959"/>
            <a:ext cx="3427861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 b="1"/>
            </a:lvl1pPr>
          </a:lstStyle>
          <a:p>
            <a:r>
              <a:rPr lang="en-US" sz="2600" dirty="0"/>
              <a:t>Makes One Thing</a:t>
            </a:r>
          </a:p>
          <a:p>
            <a:r>
              <a:rPr lang="en-US" sz="2600" dirty="0"/>
              <a:t>~ 70% Market Share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1C5C1-A46D-7008-2D76-2FCF66C3C510}"/>
              </a:ext>
            </a:extLst>
          </p:cNvPr>
          <p:cNvSpPr txBox="1"/>
          <p:nvPr/>
        </p:nvSpPr>
        <p:spPr>
          <a:xfrm>
            <a:off x="5430898" y="6477390"/>
            <a:ext cx="253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*Generated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24094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EE1DF-311F-67CB-D0AE-3F36C37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7EBC1-751A-E210-2D42-75016C25701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latin typeface="Arial Body"/>
                <a:cs typeface="Arial" panose="020B0604020202020204" pitchFamily="34" charset="0"/>
              </a:rPr>
              <a:t>From The Same Starting Point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1744E6-EF4A-3771-87C4-42FC5CDB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80" y="1178253"/>
            <a:ext cx="4045392" cy="28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44749F7-6E2B-0B16-07D8-6D400DB2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r="1387" b="11149"/>
          <a:stretch>
            <a:fillRect/>
          </a:stretch>
        </p:blipFill>
        <p:spPr bwMode="auto">
          <a:xfrm>
            <a:off x="5143581" y="4011784"/>
            <a:ext cx="4045392" cy="28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66185-9BB5-7EB5-07E2-896A55EB5ED5}"/>
              </a:ext>
            </a:extLst>
          </p:cNvPr>
          <p:cNvSpPr txBox="1"/>
          <p:nvPr/>
        </p:nvSpPr>
        <p:spPr>
          <a:xfrm>
            <a:off x="9474200" y="2333408"/>
            <a:ext cx="2547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Taipei in 1960s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D12D-C2B0-E2E3-8943-B5D659C9589E}"/>
              </a:ext>
            </a:extLst>
          </p:cNvPr>
          <p:cNvSpPr txBox="1"/>
          <p:nvPr/>
        </p:nvSpPr>
        <p:spPr>
          <a:xfrm>
            <a:off x="9474200" y="5166939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Seoul in 1960s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B9548-7228-0505-7DEB-839AACD4BDCE}"/>
              </a:ext>
            </a:extLst>
          </p:cNvPr>
          <p:cNvSpPr txBox="1"/>
          <p:nvPr/>
        </p:nvSpPr>
        <p:spPr>
          <a:xfrm>
            <a:off x="340705" y="1371600"/>
            <a:ext cx="4517647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Circa 1960, both 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Agricultural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Former Japanese colonies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natural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0FFBA-A0FD-F609-E296-804D2D483E8E}"/>
              </a:ext>
            </a:extLst>
          </p:cNvPr>
          <p:cNvSpPr txBox="1"/>
          <p:nvPr/>
        </p:nvSpPr>
        <p:spPr>
          <a:xfrm>
            <a:off x="0" y="5461853"/>
            <a:ext cx="5143580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57068C"/>
                </a:solidFill>
              </a:rPr>
              <a:t>Why did they develop such different economic “personalities”?</a:t>
            </a:r>
          </a:p>
        </p:txBody>
      </p:sp>
    </p:spTree>
    <p:extLst>
      <p:ext uri="{BB962C8B-B14F-4D97-AF65-F5344CB8AC3E}">
        <p14:creationId xmlns:p14="http://schemas.microsoft.com/office/powerpoint/2010/main" val="31870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E35AE-0045-E831-1CC8-CD76CFAD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E18CA-950E-E30A-5D25-14457F51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75" y="1378643"/>
            <a:ext cx="7156450" cy="4770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1A52EA-96FA-BD73-B7F9-CA082065A234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latin typeface="Arial Body"/>
                <a:cs typeface="Arial" panose="020B0604020202020204" pitchFamily="34" charset="0"/>
              </a:rPr>
              <a:t>Political Economy: How Politics Shapes Markets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6665D-C122-8BAE-5AED-124259DD3C5D}"/>
              </a:ext>
            </a:extLst>
          </p:cNvPr>
          <p:cNvSpPr txBox="1"/>
          <p:nvPr/>
        </p:nvSpPr>
        <p:spPr>
          <a:xfrm>
            <a:off x="5171818" y="5780278"/>
            <a:ext cx="253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*Generated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3818455153"/>
      </p:ext>
    </p:extLst>
  </p:cSld>
  <p:clrMapOvr>
    <a:masterClrMapping/>
  </p:clrMapOvr>
</p:sld>
</file>

<file path=ppt/theme/theme1.xml><?xml version="1.0" encoding="utf-8"?>
<a:theme xmlns:a="http://schemas.openxmlformats.org/drawingml/2006/main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688</Words>
  <Application>Microsoft Office PowerPoint</Application>
  <PresentationFormat>Widescreen</PresentationFormat>
  <Paragraphs>176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Body</vt:lpstr>
      <vt:lpstr>Aptos</vt:lpstr>
      <vt:lpstr>Aptos Display</vt:lpstr>
      <vt:lpstr>Arial</vt:lpstr>
      <vt:lpstr>Century Gothic</vt:lpstr>
      <vt:lpstr>1_NYU Master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Qian</dc:creator>
  <cp:lastModifiedBy>Jing Qian</cp:lastModifiedBy>
  <cp:revision>138</cp:revision>
  <dcterms:created xsi:type="dcterms:W3CDTF">2025-02-03T02:24:51Z</dcterms:created>
  <dcterms:modified xsi:type="dcterms:W3CDTF">2026-01-21T07:01:05Z</dcterms:modified>
</cp:coreProperties>
</file>